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84" r:id="rId6"/>
    <p:sldId id="285" r:id="rId7"/>
    <p:sldId id="280" r:id="rId8"/>
  </p:sldIdLst>
  <p:sldSz cx="9144000" cy="6858000" type="screen4x3"/>
  <p:notesSz cx="7102475" cy="938847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t Col Edward Angelovich" initials="LCEA" lastIdx="1" clrIdx="0">
    <p:extLst>
      <p:ext uri="{19B8F6BF-5375-455C-9EA6-DF929625EA0E}">
        <p15:presenceInfo xmlns:p15="http://schemas.microsoft.com/office/powerpoint/2012/main" userId="Lt Col Edward Angelovi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3300"/>
    <a:srgbClr val="660066"/>
    <a:srgbClr val="0C788E"/>
    <a:srgbClr val="FF9900"/>
    <a:srgbClr val="025198"/>
    <a:srgbClr val="FFCC00"/>
    <a:srgbClr val="422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E5857-197D-425E-5894-4E6CCBE69806}" v="5" dt="2024-05-31T18:08:47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7148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71488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pPr>
              <a:defRPr/>
            </a:pPr>
            <a:fld id="{EE83B092-CE9D-4FDB-ABF5-63A43AC4002F}" type="datetimeFigureOut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71487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71487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pPr>
              <a:defRPr/>
            </a:pPr>
            <a:fld id="{31DCD3F3-1CD5-480F-9386-80637F3D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31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7A6C39-B1B0-474B-9E5B-905DFFF2AA44}" type="datetimeFigureOut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9BB4B8-3066-4A57-8E0E-8B35F1B97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444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977BB6-2E88-4991-868F-926E5F6A8B4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99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977BB6-2E88-4991-868F-926E5F6A8B4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645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922D64-1984-4D63-8808-7131A1F4724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57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4953000" cy="2668587"/>
          </a:xfrm>
        </p:spPr>
        <p:txBody>
          <a:bodyPr/>
          <a:lstStyle>
            <a:lvl1pPr>
              <a:defRPr b="1">
                <a:latin typeface="Arial (Headings)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733800"/>
            <a:ext cx="4953000" cy="148129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632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3A637-524D-464C-BD45-89076D841E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6803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051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9050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84DA5-5F9A-4A4E-B151-5E0EF3E3C2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3555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455" b="82909" l="18361" r="67963">
                        <a14:foregroundMark x1="33677" y1="43697" x2="41639" y2="50303"/>
                        <a14:foregroundMark x1="50351" y1="45455" x2="50585" y2="63939"/>
                        <a14:foregroundMark x1="62014" y1="61697" x2="42389" y2="74545"/>
                        <a14:foregroundMark x1="21405" y1="55273" x2="20281" y2="56727"/>
                        <a14:foregroundMark x1="63981" y1="54970" x2="64590" y2="56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06" t="17189" r="31422" b="15984"/>
          <a:stretch/>
        </p:blipFill>
        <p:spPr>
          <a:xfrm>
            <a:off x="76200" y="5840495"/>
            <a:ext cx="990600" cy="1017505"/>
          </a:xfrm>
          <a:prstGeom prst="rect">
            <a:avLst/>
          </a:prstGeom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2851A-B2B0-42F8-8534-14EAB0D224B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1786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455" b="82909" l="18361" r="67963">
                        <a14:foregroundMark x1="33677" y1="43697" x2="41639" y2="50303"/>
                        <a14:foregroundMark x1="50351" y1="45455" x2="50585" y2="63939"/>
                        <a14:foregroundMark x1="62014" y1="61697" x2="42389" y2="74545"/>
                        <a14:foregroundMark x1="21405" y1="55273" x2="20281" y2="56727"/>
                        <a14:foregroundMark x1="63981" y1="54970" x2="64590" y2="56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06" t="17189" r="31422" b="15984"/>
          <a:stretch/>
        </p:blipFill>
        <p:spPr>
          <a:xfrm>
            <a:off x="76200" y="5840495"/>
            <a:ext cx="990600" cy="101750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9926B-C473-4FE3-931A-EA233A37792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1528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455" b="82909" l="18361" r="67963">
                        <a14:foregroundMark x1="33677" y1="43697" x2="41639" y2="50303"/>
                        <a14:foregroundMark x1="50351" y1="45455" x2="50585" y2="63939"/>
                        <a14:foregroundMark x1="62014" y1="61697" x2="42389" y2="74545"/>
                        <a14:foregroundMark x1="21405" y1="55273" x2="20281" y2="56727"/>
                        <a14:foregroundMark x1="63981" y1="54970" x2="64590" y2="56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06" t="17189" r="31422" b="15984"/>
          <a:stretch/>
        </p:blipFill>
        <p:spPr>
          <a:xfrm>
            <a:off x="76200" y="5840495"/>
            <a:ext cx="990600" cy="10175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42FA7-1AC4-44F5-A3F0-2C6B75285EF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5634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455" b="82909" l="18361" r="67963">
                        <a14:foregroundMark x1="33677" y1="43697" x2="41639" y2="50303"/>
                        <a14:foregroundMark x1="50351" y1="45455" x2="50585" y2="63939"/>
                        <a14:foregroundMark x1="62014" y1="61697" x2="42389" y2="74545"/>
                        <a14:foregroundMark x1="21405" y1="55273" x2="20281" y2="56727"/>
                        <a14:foregroundMark x1="63981" y1="54970" x2="64590" y2="56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06" t="17189" r="31422" b="15984"/>
          <a:stretch/>
        </p:blipFill>
        <p:spPr>
          <a:xfrm>
            <a:off x="76200" y="5840495"/>
            <a:ext cx="990600" cy="1017505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6A81-C2CB-4350-99A5-E725F1A1946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3386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455" b="82909" l="18361" r="67963">
                        <a14:foregroundMark x1="33677" y1="43697" x2="41639" y2="50303"/>
                        <a14:foregroundMark x1="50351" y1="45455" x2="50585" y2="63939"/>
                        <a14:foregroundMark x1="62014" y1="61697" x2="42389" y2="74545"/>
                        <a14:foregroundMark x1="21405" y1="55273" x2="20281" y2="56727"/>
                        <a14:foregroundMark x1="63981" y1="54970" x2="64590" y2="56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06" t="17189" r="31422" b="15984"/>
          <a:stretch/>
        </p:blipFill>
        <p:spPr>
          <a:xfrm>
            <a:off x="76200" y="5840495"/>
            <a:ext cx="990600" cy="10175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1FAAA-8E4D-4CC0-BDBD-2F049ABF55F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583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455" b="82909" l="18361" r="67963">
                        <a14:foregroundMark x1="33677" y1="43697" x2="41639" y2="50303"/>
                        <a14:foregroundMark x1="50351" y1="45455" x2="50585" y2="63939"/>
                        <a14:foregroundMark x1="62014" y1="61697" x2="42389" y2="74545"/>
                        <a14:foregroundMark x1="21405" y1="55273" x2="20281" y2="56727"/>
                        <a14:foregroundMark x1="63981" y1="54970" x2="64590" y2="56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06" t="17189" r="31422" b="15984"/>
          <a:stretch/>
        </p:blipFill>
        <p:spPr>
          <a:xfrm>
            <a:off x="76200" y="5840495"/>
            <a:ext cx="990600" cy="10175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5FF26-9DF8-4746-8ECB-81967509713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272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4004474-FB5C-4B87-8301-24753403892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94835" y="360218"/>
            <a:ext cx="5530901" cy="2668587"/>
          </a:xfrm>
        </p:spPr>
        <p:txBody>
          <a:bodyPr/>
          <a:lstStyle/>
          <a:p>
            <a:pPr algn="l"/>
            <a:r>
              <a:rPr lang="es-UY" altLang="en-US" sz="3600" b="1">
                <a:solidFill>
                  <a:schemeClr val="tx1"/>
                </a:solidFill>
              </a:rPr>
              <a:t>NCWG</a:t>
            </a:r>
            <a:br>
              <a:rPr lang="es-UY" altLang="en-US" sz="3600" b="1">
                <a:solidFill>
                  <a:schemeClr val="tx1"/>
                </a:solidFill>
              </a:rPr>
            </a:br>
            <a:r>
              <a:rPr lang="es-UY" altLang="en-US" sz="3600" err="1">
                <a:solidFill>
                  <a:schemeClr val="tx1"/>
                </a:solidFill>
              </a:rPr>
              <a:t>Command</a:t>
            </a:r>
            <a:r>
              <a:rPr lang="es-UY" altLang="en-US" sz="3600">
                <a:solidFill>
                  <a:schemeClr val="tx1"/>
                </a:solidFill>
              </a:rPr>
              <a:t> and Staff</a:t>
            </a:r>
            <a:br>
              <a:rPr lang="es-UY" altLang="en-US" sz="3600">
                <a:solidFill>
                  <a:schemeClr val="tx1"/>
                </a:solidFill>
              </a:rPr>
            </a:br>
            <a:r>
              <a:rPr lang="es-UY" altLang="en-US" sz="3600" err="1">
                <a:solidFill>
                  <a:schemeClr val="tx1"/>
                </a:solidFill>
              </a:rPr>
              <a:t>Assignments</a:t>
            </a:r>
            <a:br>
              <a:rPr lang="es-UY" altLang="en-US" sz="3600">
                <a:solidFill>
                  <a:schemeClr val="tx1"/>
                </a:solidFill>
              </a:rPr>
            </a:br>
            <a:br>
              <a:rPr lang="es-UY" altLang="en-US" sz="1600">
                <a:solidFill>
                  <a:schemeClr val="tx1"/>
                </a:solidFill>
              </a:rPr>
            </a:br>
            <a:r>
              <a:rPr lang="es-UY" altLang="en-US" sz="1600">
                <a:solidFill>
                  <a:schemeClr val="tx1"/>
                </a:solidFill>
              </a:rPr>
              <a:t>7 Jan 2023</a:t>
            </a:r>
            <a:endParaRPr lang="es-ES" altLang="en-US" sz="1800">
              <a:solidFill>
                <a:schemeClr val="tx1"/>
              </a:solidFill>
            </a:endParaRPr>
          </a:p>
        </p:txBody>
      </p:sp>
      <p:sp>
        <p:nvSpPr>
          <p:cNvPr id="5" name="Rectangle 12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4835" y="3581400"/>
            <a:ext cx="4953000" cy="148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UY" altLang="en-US" sz="1800" b="1">
                <a:solidFill>
                  <a:srgbClr val="FFFF00"/>
                </a:solidFill>
                <a:latin typeface="Arial"/>
                <a:cs typeface="Arial"/>
              </a:rPr>
              <a:t>Col Dennis R. Bissell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UY" altLang="en-US" sz="1800" b="1">
                <a:solidFill>
                  <a:srgbClr val="FFFF00"/>
                </a:solidFill>
                <a:latin typeface="Arial"/>
                <a:cs typeface="Arial"/>
              </a:rPr>
              <a:t>    </a:t>
            </a:r>
            <a:r>
              <a:rPr lang="es-UY" altLang="en-US" sz="1400" b="1" err="1">
                <a:solidFill>
                  <a:srgbClr val="FFFF00"/>
                </a:solidFill>
                <a:latin typeface="Arial"/>
                <a:cs typeface="Arial"/>
              </a:rPr>
              <a:t>Commander</a:t>
            </a:r>
            <a:endParaRPr lang="es-UY" altLang="en-US" sz="1400" b="1">
              <a:solidFill>
                <a:srgbClr val="FFFF00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UY" altLang="en-US" sz="1800" b="1">
              <a:solidFill>
                <a:schemeClr val="bg1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UY" altLang="en-US" sz="1800" b="1">
                <a:solidFill>
                  <a:schemeClr val="bg1"/>
                </a:solidFill>
                <a:latin typeface="Arial"/>
                <a:cs typeface="Arial"/>
              </a:rPr>
              <a:t>North Carolina </a:t>
            </a:r>
            <a:r>
              <a:rPr lang="es-UY" altLang="en-US" sz="1800" b="1" err="1">
                <a:solidFill>
                  <a:schemeClr val="bg1"/>
                </a:solidFill>
                <a:latin typeface="Arial"/>
                <a:cs typeface="Arial"/>
              </a:rPr>
              <a:t>Wing</a:t>
            </a:r>
            <a:r>
              <a:rPr lang="es-UY" altLang="en-US" sz="1800" b="1">
                <a:solidFill>
                  <a:schemeClr val="bg1"/>
                </a:solidFill>
                <a:latin typeface="Arial"/>
                <a:cs typeface="Arial"/>
              </a:rPr>
              <a:t> HQ</a:t>
            </a:r>
            <a:endParaRPr lang="es-ES" altLang="en-US" sz="1800" b="1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382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Wing Command and Direct Staff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3318" y="1308463"/>
            <a:ext cx="21575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latin typeface="Arial"/>
                <a:cs typeface="Arial"/>
              </a:rPr>
              <a:t>Wing Commander</a:t>
            </a:r>
          </a:p>
          <a:p>
            <a:pPr algn="ctr"/>
            <a:r>
              <a:rPr lang="en-US" i="1" dirty="0">
                <a:latin typeface="Arial"/>
                <a:cs typeface="Arial"/>
              </a:rPr>
              <a:t>Col D. Bissell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34970" y="2423805"/>
            <a:ext cx="18533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/>
              <a:t>Vice CC Operations</a:t>
            </a:r>
          </a:p>
          <a:p>
            <a:pPr algn="ctr"/>
            <a:r>
              <a:rPr lang="en-US" sz="1400" i="1"/>
              <a:t>Lt Col B. Kearns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2272" y="2423805"/>
            <a:ext cx="137890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/>
              <a:t>Vice CC </a:t>
            </a:r>
          </a:p>
          <a:p>
            <a:pPr algn="ctr"/>
            <a:r>
              <a:rPr lang="en-US" sz="1400" i="1"/>
              <a:t>Lt Col J. </a:t>
            </a:r>
            <a:r>
              <a:rPr lang="en-US" sz="1400" i="1" err="1"/>
              <a:t>Focke</a:t>
            </a:r>
            <a:endParaRPr lang="en-US" sz="1400" i="1"/>
          </a:p>
        </p:txBody>
      </p:sp>
      <p:sp>
        <p:nvSpPr>
          <p:cNvPr id="8" name="TextBox 7"/>
          <p:cNvSpPr txBox="1"/>
          <p:nvPr/>
        </p:nvSpPr>
        <p:spPr>
          <a:xfrm>
            <a:off x="7318939" y="2390022"/>
            <a:ext cx="169595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Chief of Staff</a:t>
            </a:r>
          </a:p>
          <a:p>
            <a:pPr algn="ctr"/>
            <a:r>
              <a:rPr lang="en-US" sz="1400" i="1" dirty="0">
                <a:latin typeface="Arial"/>
                <a:cs typeface="Arial"/>
              </a:rPr>
              <a:t>Lt Col K. Morton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4944" y="1380669"/>
            <a:ext cx="169994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Command NCO</a:t>
            </a:r>
          </a:p>
          <a:p>
            <a:pPr algn="ctr"/>
            <a:r>
              <a:rPr lang="en-US" sz="1400" i="1" dirty="0" err="1">
                <a:latin typeface="Arial"/>
                <a:cs typeface="Arial"/>
              </a:rPr>
              <a:t>CMSgt</a:t>
            </a:r>
            <a:r>
              <a:rPr lang="en-US" sz="1400" i="1" dirty="0">
                <a:latin typeface="Arial"/>
                <a:cs typeface="Arial"/>
              </a:rPr>
              <a:t> C. Kehrer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047" y="4636371"/>
            <a:ext cx="194115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Gov’t Relations Off</a:t>
            </a:r>
          </a:p>
          <a:p>
            <a:pPr algn="ctr"/>
            <a:r>
              <a:rPr lang="en-US" sz="1400" i="1">
                <a:latin typeface="Arial"/>
                <a:cs typeface="Arial"/>
              </a:rPr>
              <a:t>Lt Col </a:t>
            </a:r>
            <a:r>
              <a:rPr lang="en-US" sz="1400" i="1" err="1">
                <a:latin typeface="Arial"/>
                <a:cs typeface="Arial"/>
              </a:rPr>
              <a:t>L.Dunster</a:t>
            </a:r>
            <a:endParaRPr lang="en-US" sz="1400" i="1" err="1"/>
          </a:p>
        </p:txBody>
      </p:sp>
      <p:sp>
        <p:nvSpPr>
          <p:cNvPr id="11" name="TextBox 10"/>
          <p:cNvSpPr txBox="1"/>
          <p:nvPr/>
        </p:nvSpPr>
        <p:spPr>
          <a:xfrm>
            <a:off x="86630" y="4003978"/>
            <a:ext cx="195857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Finance Officer</a:t>
            </a:r>
          </a:p>
          <a:p>
            <a:pPr algn="ctr"/>
            <a:r>
              <a:rPr lang="en-US" sz="1400" i="1" dirty="0" err="1">
                <a:latin typeface="Arial"/>
                <a:cs typeface="Arial"/>
              </a:rPr>
              <a:t>Capt</a:t>
            </a:r>
            <a:r>
              <a:rPr lang="en-US" sz="1400" i="1" dirty="0">
                <a:latin typeface="Arial"/>
                <a:cs typeface="Arial"/>
              </a:rPr>
              <a:t> R. Lee</a:t>
            </a:r>
            <a:endParaRPr lang="en-US" sz="1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86630" y="3385444"/>
            <a:ext cx="195857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Legislative </a:t>
            </a:r>
            <a:r>
              <a:rPr lang="en-US" sz="1400" b="1" err="1"/>
              <a:t>Sq</a:t>
            </a:r>
            <a:r>
              <a:rPr lang="en-US" sz="1400" b="1"/>
              <a:t> CC</a:t>
            </a:r>
          </a:p>
          <a:p>
            <a:pPr algn="ctr"/>
            <a:r>
              <a:rPr lang="en-US" sz="1400" i="1"/>
              <a:t>Lt Col P. </a:t>
            </a:r>
            <a:r>
              <a:rPr lang="en-US" sz="1400" i="1" err="1"/>
              <a:t>Bohler</a:t>
            </a:r>
            <a:endParaRPr lang="en-US" sz="1400" i="1"/>
          </a:p>
        </p:txBody>
      </p:sp>
      <p:sp>
        <p:nvSpPr>
          <p:cNvPr id="13" name="TextBox 12"/>
          <p:cNvSpPr txBox="1"/>
          <p:nvPr/>
        </p:nvSpPr>
        <p:spPr>
          <a:xfrm>
            <a:off x="88807" y="2753630"/>
            <a:ext cx="195639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Director of Safety</a:t>
            </a:r>
          </a:p>
          <a:p>
            <a:pPr algn="ctr"/>
            <a:r>
              <a:rPr lang="en-US" sz="1400" i="1"/>
              <a:t>Lt Col R. </a:t>
            </a:r>
            <a:r>
              <a:rPr lang="en-US" sz="1400" i="1" err="1"/>
              <a:t>Annechiarico</a:t>
            </a:r>
            <a:endParaRPr lang="en-US" sz="1400" i="1"/>
          </a:p>
        </p:txBody>
      </p:sp>
      <p:sp>
        <p:nvSpPr>
          <p:cNvPr id="14" name="TextBox 13"/>
          <p:cNvSpPr txBox="1"/>
          <p:nvPr/>
        </p:nvSpPr>
        <p:spPr>
          <a:xfrm>
            <a:off x="88808" y="2049516"/>
            <a:ext cx="19563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Inspector General</a:t>
            </a:r>
          </a:p>
          <a:p>
            <a:pPr algn="ctr"/>
            <a:r>
              <a:rPr lang="en-US" sz="1400" i="1" dirty="0">
                <a:latin typeface="Arial"/>
                <a:cs typeface="Arial"/>
              </a:rPr>
              <a:t>Lt Col C. Duemmel</a:t>
            </a:r>
            <a:endParaRPr lang="en-US" sz="1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8808" y="1120023"/>
            <a:ext cx="19563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Legal Officer</a:t>
            </a:r>
          </a:p>
          <a:p>
            <a:pPr algn="ctr"/>
            <a:r>
              <a:rPr lang="en-US" sz="1400" i="1">
                <a:latin typeface="Arial"/>
                <a:cs typeface="Arial"/>
              </a:rPr>
              <a:t>Capt B. Jones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67648" y="3447178"/>
            <a:ext cx="190163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Arial"/>
                <a:cs typeface="Arial"/>
              </a:rPr>
              <a:t>Group 2 CC</a:t>
            </a:r>
            <a:endParaRPr lang="en-US" sz="1400" i="1"/>
          </a:p>
          <a:p>
            <a:pPr algn="ctr"/>
            <a:r>
              <a:rPr lang="en-US" sz="1400" i="1">
                <a:latin typeface="Arial"/>
                <a:cs typeface="Arial"/>
              </a:rPr>
              <a:t>Lt Col A. </a:t>
            </a:r>
            <a:r>
              <a:rPr lang="en-US" sz="1400" i="1" err="1">
                <a:latin typeface="Arial"/>
                <a:cs typeface="Arial"/>
              </a:rPr>
              <a:t>Griffa</a:t>
            </a:r>
            <a:endParaRPr lang="en-US" sz="1400" i="1"/>
          </a:p>
        </p:txBody>
      </p:sp>
      <p:sp>
        <p:nvSpPr>
          <p:cNvPr id="17" name="TextBox 16"/>
          <p:cNvSpPr txBox="1"/>
          <p:nvPr/>
        </p:nvSpPr>
        <p:spPr>
          <a:xfrm>
            <a:off x="3778938" y="4243165"/>
            <a:ext cx="188436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Group 3 CC</a:t>
            </a:r>
          </a:p>
          <a:p>
            <a:pPr algn="ctr"/>
            <a:r>
              <a:rPr lang="en-US" sz="1400" i="1"/>
              <a:t>Lt Col R. Asbell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90890" y="4980340"/>
            <a:ext cx="188436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Group 5 CC</a:t>
            </a:r>
          </a:p>
          <a:p>
            <a:pPr algn="ctr"/>
            <a:r>
              <a:rPr lang="en-US" sz="1400" i="1"/>
              <a:t>Lt Col C. Richardson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34774" y="4968556"/>
            <a:ext cx="194253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Group 6 CC</a:t>
            </a:r>
          </a:p>
          <a:p>
            <a:pPr algn="ctr"/>
            <a:r>
              <a:rPr lang="en-US" sz="1400" i="1"/>
              <a:t>Maj B. Benson</a:t>
            </a:r>
            <a:endParaRPr lang="en-US" sz="1400"/>
          </a:p>
        </p:txBody>
      </p:sp>
      <p:sp>
        <p:nvSpPr>
          <p:cNvPr id="20" name="TextBox 19"/>
          <p:cNvSpPr txBox="1"/>
          <p:nvPr/>
        </p:nvSpPr>
        <p:spPr>
          <a:xfrm>
            <a:off x="6434773" y="4221171"/>
            <a:ext cx="194253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Group 4 CC</a:t>
            </a:r>
          </a:p>
          <a:p>
            <a:pPr algn="ctr"/>
            <a:r>
              <a:rPr lang="en-US" sz="1400" i="1"/>
              <a:t>Maj C. Hooper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49202" y="3467815"/>
            <a:ext cx="192811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Group 1 CC</a:t>
            </a:r>
          </a:p>
          <a:p>
            <a:pPr algn="ctr"/>
            <a:r>
              <a:rPr lang="en-US" sz="1400" i="1"/>
              <a:t>Lt Col C. Lincoln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11745" y="5964919"/>
            <a:ext cx="4542404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* Group Commanders Report Directly to the Wing Commander 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>
          <a:xfrm flipV="1">
            <a:off x="5910832" y="1642279"/>
            <a:ext cx="1404112" cy="1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 flipH="1">
            <a:off x="2076900" y="1372917"/>
            <a:ext cx="1676418" cy="147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24618" y="1382239"/>
            <a:ext cx="20944" cy="4125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41218" y="2311277"/>
            <a:ext cx="697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41217" y="3015243"/>
            <a:ext cx="697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41217" y="3647054"/>
            <a:ext cx="697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41217" y="4287978"/>
            <a:ext cx="697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041217" y="4893016"/>
            <a:ext cx="697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  <a:endCxn id="19" idx="1"/>
          </p:cNvCxnSpPr>
          <p:nvPr/>
        </p:nvCxnSpPr>
        <p:spPr>
          <a:xfrm flipV="1">
            <a:off x="6005055" y="5230166"/>
            <a:ext cx="429719" cy="12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006131" y="4495800"/>
            <a:ext cx="432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006131" y="3712431"/>
            <a:ext cx="432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>
            <a:off x="5999121" y="2947025"/>
            <a:ext cx="5934" cy="2302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784914" y="2198783"/>
            <a:ext cx="43313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845104" y="1948665"/>
            <a:ext cx="0" cy="243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791264" y="2198783"/>
            <a:ext cx="0" cy="243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cxnSpLocks/>
          </p:cNvCxnSpPr>
          <p:nvPr/>
        </p:nvCxnSpPr>
        <p:spPr>
          <a:xfrm flipH="1">
            <a:off x="6005055" y="2192654"/>
            <a:ext cx="1076" cy="219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8" idx="0"/>
          </p:cNvCxnSpPr>
          <p:nvPr/>
        </p:nvCxnSpPr>
        <p:spPr>
          <a:xfrm>
            <a:off x="8116241" y="2198783"/>
            <a:ext cx="50675" cy="1912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3110" y="5246042"/>
            <a:ext cx="20395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Director of IT</a:t>
            </a:r>
          </a:p>
          <a:p>
            <a:pPr algn="ctr"/>
            <a:r>
              <a:rPr lang="en-US" sz="1400" i="1" dirty="0">
                <a:latin typeface="Arial"/>
                <a:cs typeface="Arial"/>
              </a:rPr>
              <a:t>Maj R Shoffner</a:t>
            </a:r>
            <a:endParaRPr lang="en-US" sz="1400" i="1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2047567" y="5507652"/>
            <a:ext cx="697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BABCD6-AB7C-BDA8-5F8B-58609B3E7D76}"/>
              </a:ext>
            </a:extLst>
          </p:cNvPr>
          <p:cNvCxnSpPr>
            <a:cxnSpLocks/>
          </p:cNvCxnSpPr>
          <p:nvPr/>
        </p:nvCxnSpPr>
        <p:spPr>
          <a:xfrm>
            <a:off x="5603653" y="3708788"/>
            <a:ext cx="329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1DD5457-1C23-CC6D-8102-7C02DE9A62CF}"/>
              </a:ext>
            </a:extLst>
          </p:cNvPr>
          <p:cNvCxnSpPr>
            <a:cxnSpLocks/>
          </p:cNvCxnSpPr>
          <p:nvPr/>
        </p:nvCxnSpPr>
        <p:spPr>
          <a:xfrm>
            <a:off x="5657532" y="4502164"/>
            <a:ext cx="329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810981C-5FEE-2DF2-C2C2-F530C2E26FA7}"/>
              </a:ext>
            </a:extLst>
          </p:cNvPr>
          <p:cNvCxnSpPr>
            <a:cxnSpLocks/>
          </p:cNvCxnSpPr>
          <p:nvPr/>
        </p:nvCxnSpPr>
        <p:spPr>
          <a:xfrm>
            <a:off x="5689228" y="5242403"/>
            <a:ext cx="3298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2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Wing Staff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168" y="1119322"/>
            <a:ext cx="8229600" cy="480060"/>
          </a:xfrm>
        </p:spPr>
        <p:txBody>
          <a:bodyPr/>
          <a:lstStyle/>
          <a:p>
            <a:r>
              <a:rPr lang="en-US" sz="2000" dirty="0"/>
              <a:t>Chief of Staff – Lt Col K. Morton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52252" y="1826622"/>
            <a:ext cx="4572000" cy="50313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b="1" u="sng" kern="0" dirty="0"/>
              <a:t>Directors</a:t>
            </a:r>
          </a:p>
          <a:p>
            <a:pPr>
              <a:buFontTx/>
              <a:buChar char="-"/>
            </a:pPr>
            <a:r>
              <a:rPr lang="en-US" sz="2000" kern="0" dirty="0"/>
              <a:t>Aerospace Ed – </a:t>
            </a:r>
            <a:r>
              <a:rPr lang="en-US" sz="2000" kern="0" dirty="0" err="1"/>
              <a:t>Capt</a:t>
            </a:r>
            <a:r>
              <a:rPr lang="en-US" sz="2000" kern="0" dirty="0"/>
              <a:t> N. Green</a:t>
            </a:r>
          </a:p>
          <a:p>
            <a:pPr>
              <a:buFontTx/>
              <a:buChar char="-"/>
            </a:pPr>
            <a:r>
              <a:rPr lang="en-US" sz="2000" kern="0" dirty="0"/>
              <a:t>Administration – VACANT</a:t>
            </a:r>
          </a:p>
          <a:p>
            <a:pPr>
              <a:buFontTx/>
              <a:buChar char="-"/>
            </a:pPr>
            <a:r>
              <a:rPr lang="en-US" sz="2000" kern="0" dirty="0"/>
              <a:t>Cadet </a:t>
            </a:r>
            <a:r>
              <a:rPr lang="en-US" sz="2000" kern="0" dirty="0" err="1"/>
              <a:t>Prgms</a:t>
            </a:r>
            <a:r>
              <a:rPr lang="en-US" sz="2000" kern="0" dirty="0"/>
              <a:t> – Maj J. Fitzpatrick</a:t>
            </a:r>
          </a:p>
          <a:p>
            <a:pPr>
              <a:buFontTx/>
              <a:buChar char="-"/>
            </a:pPr>
            <a:r>
              <a:rPr lang="en-US" sz="2000" kern="0" dirty="0"/>
              <a:t>Communications – Maj D. Taylor</a:t>
            </a:r>
          </a:p>
          <a:p>
            <a:pPr>
              <a:buFontTx/>
              <a:buChar char="-"/>
            </a:pPr>
            <a:r>
              <a:rPr lang="en-US" sz="2000" kern="0" dirty="0"/>
              <a:t>Emergency </a:t>
            </a:r>
            <a:r>
              <a:rPr lang="en-US" sz="2000" kern="0" dirty="0" err="1"/>
              <a:t>Svs</a:t>
            </a:r>
            <a:r>
              <a:rPr lang="en-US" sz="2000" kern="0" dirty="0"/>
              <a:t> – Maj M. </a:t>
            </a:r>
            <a:r>
              <a:rPr lang="en-US" sz="2000" kern="0" dirty="0" err="1"/>
              <a:t>Chirik</a:t>
            </a:r>
            <a:endParaRPr lang="en-US" sz="2000" kern="0"/>
          </a:p>
          <a:p>
            <a:r>
              <a:rPr lang="en-US" sz="2000" kern="0" dirty="0"/>
              <a:t>Finance – </a:t>
            </a:r>
            <a:r>
              <a:rPr lang="en-US" sz="2000" kern="0" dirty="0" err="1"/>
              <a:t>Capt</a:t>
            </a:r>
            <a:r>
              <a:rPr lang="en-US" sz="2000" kern="0" dirty="0"/>
              <a:t> R. Lee</a:t>
            </a:r>
          </a:p>
          <a:p>
            <a:pPr>
              <a:buFontTx/>
              <a:buChar char="-"/>
            </a:pPr>
            <a:r>
              <a:rPr lang="en-US" sz="2000" kern="0" dirty="0"/>
              <a:t>Info Tech – Maj R. Shoffner</a:t>
            </a:r>
          </a:p>
          <a:p>
            <a:pPr>
              <a:buFontTx/>
              <a:buChar char="-"/>
            </a:pPr>
            <a:r>
              <a:rPr lang="en-US" sz="2000" kern="0" dirty="0"/>
              <a:t>Logistics – Lt Col E. Grant</a:t>
            </a:r>
          </a:p>
          <a:p>
            <a:pPr>
              <a:buFontTx/>
              <a:buChar char="-"/>
            </a:pPr>
            <a:r>
              <a:rPr lang="en-US" sz="2000" kern="0" dirty="0"/>
              <a:t>Operations – Maj R. Call</a:t>
            </a:r>
          </a:p>
          <a:p>
            <a:pPr>
              <a:buFontTx/>
              <a:buChar char="-"/>
            </a:pPr>
            <a:r>
              <a:rPr lang="en-US" sz="2000" kern="0" dirty="0"/>
              <a:t>Ed &amp; Training – Lt Col K. Nicholas</a:t>
            </a:r>
          </a:p>
          <a:p>
            <a:pPr>
              <a:buFontTx/>
              <a:buChar char="-"/>
            </a:pPr>
            <a:r>
              <a:rPr lang="en-US" sz="2000" kern="0" dirty="0"/>
              <a:t>Recruiting/Reten – TSgt M. Bulluck</a:t>
            </a:r>
            <a:endParaRPr lang="en-US" sz="2000" kern="0" dirty="0">
              <a:solidFill>
                <a:srgbClr val="00B050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641669" y="1824444"/>
            <a:ext cx="4439467" cy="50335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b="1" u="sng" kern="0" dirty="0"/>
              <a:t>Staff Officers</a:t>
            </a:r>
          </a:p>
          <a:p>
            <a:pPr>
              <a:buFontTx/>
              <a:buChar char="-"/>
            </a:pPr>
            <a:r>
              <a:rPr lang="en-US" sz="2000" kern="0" dirty="0"/>
              <a:t>Chaplain – Ch, Maj T. Marshall</a:t>
            </a:r>
          </a:p>
          <a:p>
            <a:pPr>
              <a:buFontTx/>
              <a:buChar char="-"/>
            </a:pPr>
            <a:r>
              <a:rPr lang="en-US" sz="2000" kern="0" dirty="0"/>
              <a:t>Facilities </a:t>
            </a:r>
            <a:r>
              <a:rPr lang="en-US" sz="2000" kern="0" dirty="0" err="1"/>
              <a:t>Mgr</a:t>
            </a:r>
            <a:r>
              <a:rPr lang="en-US" sz="2000" kern="0" dirty="0"/>
              <a:t> – Lt Col E. Grant</a:t>
            </a:r>
          </a:p>
          <a:p>
            <a:pPr>
              <a:buFontTx/>
              <a:buChar char="-"/>
            </a:pPr>
            <a:r>
              <a:rPr lang="en-US" sz="2000" kern="0" dirty="0"/>
              <a:t>Health </a:t>
            </a:r>
            <a:r>
              <a:rPr lang="en-US" sz="2000" kern="0" dirty="0" err="1"/>
              <a:t>Svs</a:t>
            </a:r>
            <a:r>
              <a:rPr lang="en-US" sz="2000" kern="0" dirty="0"/>
              <a:t> – 2d Lt S. Young</a:t>
            </a:r>
          </a:p>
          <a:p>
            <a:pPr>
              <a:buFontTx/>
              <a:buChar char="-"/>
            </a:pPr>
            <a:r>
              <a:rPr lang="en-US" sz="2000" kern="0" dirty="0"/>
              <a:t>Historian –</a:t>
            </a:r>
            <a:r>
              <a:rPr lang="en-US" sz="2000" kern="0" dirty="0">
                <a:solidFill>
                  <a:srgbClr val="FF0000"/>
                </a:solidFill>
              </a:rPr>
              <a:t> </a:t>
            </a:r>
            <a:r>
              <a:rPr lang="en-US" sz="2000" kern="0" dirty="0"/>
              <a:t>Maj T. Bagnell</a:t>
            </a:r>
          </a:p>
          <a:p>
            <a:pPr>
              <a:buFontTx/>
              <a:buChar char="-"/>
            </a:pPr>
            <a:r>
              <a:rPr lang="en-US" sz="2000" kern="0" dirty="0"/>
              <a:t>Personnel – Maj J. Crawford</a:t>
            </a:r>
          </a:p>
          <a:p>
            <a:pPr>
              <a:buFontTx/>
              <a:buChar char="-"/>
            </a:pPr>
            <a:r>
              <a:rPr lang="en-US" sz="2000" kern="0" dirty="0"/>
              <a:t>Plans and </a:t>
            </a:r>
            <a:r>
              <a:rPr lang="en-US" sz="2000" kern="0" dirty="0" err="1"/>
              <a:t>Pgms</a:t>
            </a:r>
            <a:r>
              <a:rPr lang="en-US" sz="2000" kern="0" dirty="0"/>
              <a:t> – Lt Col A. </a:t>
            </a:r>
            <a:r>
              <a:rPr lang="en-US" sz="2000" kern="0" dirty="0" err="1"/>
              <a:t>Griffa</a:t>
            </a:r>
            <a:endParaRPr lang="en-US" sz="2000" kern="0" dirty="0"/>
          </a:p>
          <a:p>
            <a:pPr>
              <a:buFontTx/>
              <a:buChar char="-"/>
            </a:pPr>
            <a:r>
              <a:rPr lang="en-US" sz="2000" kern="0" dirty="0"/>
              <a:t>Public Affairs – </a:t>
            </a:r>
            <a:r>
              <a:rPr lang="en-US" sz="2000" kern="0" dirty="0" err="1"/>
              <a:t>Capt</a:t>
            </a:r>
            <a:r>
              <a:rPr lang="en-US" sz="2000" kern="0" dirty="0"/>
              <a:t> G. Engstrom</a:t>
            </a:r>
          </a:p>
          <a:p>
            <a:pPr>
              <a:buFontTx/>
              <a:buChar char="-"/>
            </a:pPr>
            <a:r>
              <a:rPr lang="en-US" sz="2000" kern="0" dirty="0"/>
              <a:t>Stan/Eval – Lt Col A. Andresen</a:t>
            </a:r>
          </a:p>
          <a:p>
            <a:pPr>
              <a:buFontTx/>
              <a:buChar char="-"/>
            </a:pPr>
            <a:r>
              <a:rPr lang="en-US" sz="2000" kern="0" dirty="0"/>
              <a:t>Diversity – 2d Lt F. Chan</a:t>
            </a:r>
          </a:p>
          <a:p>
            <a:pPr marL="0" indent="0">
              <a:buNone/>
            </a:pPr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292059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military thank y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5543550" cy="341947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60340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ing CC Call template [Compatibility Mode]" id="{65318D1A-6A6A-4060-A34D-FA0682CA4725}" vid="{760027F1-4D7D-49C3-82E0-859D8A23D3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C04F72D4B5DF42A46B46C90757DA7F" ma:contentTypeVersion="2" ma:contentTypeDescription="Create a new document." ma:contentTypeScope="" ma:versionID="bc018e726e81fbaa27f3c054822efd38">
  <xsd:schema xmlns:xsd="http://www.w3.org/2001/XMLSchema" xmlns:xs="http://www.w3.org/2001/XMLSchema" xmlns:p="http://schemas.microsoft.com/office/2006/metadata/properties" xmlns:ns2="4807b305-f4c6-4c5b-abfa-1d3d6f8577b0" targetNamespace="http://schemas.microsoft.com/office/2006/metadata/properties" ma:root="true" ma:fieldsID="73a8ddc61c2a9e9be027bdc1b1a13ff8" ns2:_="">
    <xsd:import namespace="4807b305-f4c6-4c5b-abfa-1d3d6f8577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7b305-f4c6-4c5b-abfa-1d3d6f8577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D3F5E-01FF-4A55-ADD0-7453A666BCA6}">
  <ds:schemaRefs>
    <ds:schemaRef ds:uri="4807b305-f4c6-4c5b-abfa-1d3d6f8577b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605C8A0-7EE5-4884-892B-52BCF0B82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2418F2-9A98-438E-A5A8-85C02E88BDAC}">
  <ds:schemaRefs>
    <ds:schemaRef ds:uri="4807b305-f4c6-4c5b-abfa-1d3d6f8577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Wing CC Call template</Template>
  <Application>Microsoft Office PowerPoint</Application>
  <PresentationFormat>On-screen Show (4:3)</PresentationFormat>
  <Slides>4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NCWG Command and Staff Assignments  7 Jan 2023</vt:lpstr>
      <vt:lpstr>Wing Command and Direct Staff</vt:lpstr>
      <vt:lpstr>Wing Staff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 Col Christopher Bailey</dc:creator>
  <cp:revision>98</cp:revision>
  <cp:lastPrinted>2018-09-25T16:38:25Z</cp:lastPrinted>
  <dcterms:created xsi:type="dcterms:W3CDTF">2019-05-07T03:15:36Z</dcterms:created>
  <dcterms:modified xsi:type="dcterms:W3CDTF">2024-05-31T18:09:58Z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0x0101006FC04F72D4B5DF42A46B46C90757DA7F</vt:lpwstr>
  </property>
</Properties>
</file>