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5"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A477-7EF3-4FF9-B631-CDB95AC6972C}"/>
              </a:ext>
            </a:extLst>
          </p:cNvPr>
          <p:cNvSpPr>
            <a:spLocks noGrp="1"/>
          </p:cNvSpPr>
          <p:nvPr>
            <p:ph type="ctrTitle"/>
          </p:nvPr>
        </p:nvSpPr>
        <p:spPr>
          <a:xfrm>
            <a:off x="2917080" y="1628775"/>
            <a:ext cx="8825658" cy="3329581"/>
          </a:xfrm>
        </p:spPr>
        <p:txBody>
          <a:bodyPr/>
          <a:lstStyle/>
          <a:p>
            <a:r>
              <a:rPr lang="en-US" dirty="0"/>
              <a:t>Poison Ivy, Oak and Sumac</a:t>
            </a:r>
          </a:p>
        </p:txBody>
      </p:sp>
      <p:sp>
        <p:nvSpPr>
          <p:cNvPr id="3" name="Subtitle 2">
            <a:extLst>
              <a:ext uri="{FF2B5EF4-FFF2-40B4-BE49-F238E27FC236}">
                <a16:creationId xmlns:a16="http://schemas.microsoft.com/office/drawing/2014/main" id="{3D0510E3-D895-4E30-8D23-A0469223287D}"/>
              </a:ext>
            </a:extLst>
          </p:cNvPr>
          <p:cNvSpPr>
            <a:spLocks noGrp="1"/>
          </p:cNvSpPr>
          <p:nvPr>
            <p:ph type="subTitle" idx="1"/>
          </p:nvPr>
        </p:nvSpPr>
        <p:spPr>
          <a:xfrm>
            <a:off x="1793130" y="5177430"/>
            <a:ext cx="8825658" cy="861420"/>
          </a:xfrm>
        </p:spPr>
        <p:txBody>
          <a:bodyPr/>
          <a:lstStyle/>
          <a:p>
            <a:r>
              <a:rPr lang="en-US" dirty="0"/>
              <a:t>How to recognize and deal with poison Ivy, Oak and Sumac</a:t>
            </a:r>
          </a:p>
        </p:txBody>
      </p:sp>
    </p:spTree>
    <p:extLst>
      <p:ext uri="{BB962C8B-B14F-4D97-AF65-F5344CB8AC3E}">
        <p14:creationId xmlns:p14="http://schemas.microsoft.com/office/powerpoint/2010/main" val="131711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BCFC-650E-4719-B966-5893A7A82DDD}"/>
              </a:ext>
            </a:extLst>
          </p:cNvPr>
          <p:cNvSpPr>
            <a:spLocks noGrp="1"/>
          </p:cNvSpPr>
          <p:nvPr>
            <p:ph type="title"/>
          </p:nvPr>
        </p:nvSpPr>
        <p:spPr/>
        <p:txBody>
          <a:bodyPr/>
          <a:lstStyle/>
          <a:p>
            <a:r>
              <a:rPr lang="en-US" dirty="0"/>
              <a:t>Overview</a:t>
            </a:r>
          </a:p>
        </p:txBody>
      </p:sp>
      <p:sp>
        <p:nvSpPr>
          <p:cNvPr id="6" name="TextBox 5">
            <a:extLst>
              <a:ext uri="{FF2B5EF4-FFF2-40B4-BE49-F238E27FC236}">
                <a16:creationId xmlns:a16="http://schemas.microsoft.com/office/drawing/2014/main" id="{0B18135F-863A-45E2-8E3A-0EAC6C5AC880}"/>
              </a:ext>
            </a:extLst>
          </p:cNvPr>
          <p:cNvSpPr txBox="1"/>
          <p:nvPr/>
        </p:nvSpPr>
        <p:spPr>
          <a:xfrm>
            <a:off x="1213657" y="1319182"/>
            <a:ext cx="9842269" cy="2246769"/>
          </a:xfrm>
          <a:prstGeom prst="rect">
            <a:avLst/>
          </a:prstGeom>
          <a:noFill/>
        </p:spPr>
        <p:txBody>
          <a:bodyPr wrap="square" rtlCol="0">
            <a:spAutoFit/>
          </a:bodyPr>
          <a:lstStyle/>
          <a:p>
            <a:r>
              <a:rPr lang="en-US" sz="2800" dirty="0"/>
              <a:t>The Bottom Line:   many people are quite allergic to the oil in these plants, which can cause a rash.</a:t>
            </a:r>
          </a:p>
          <a:p>
            <a:r>
              <a:rPr lang="en-US" sz="2800" dirty="0"/>
              <a:t>Poison Ivy and its cousins grow in almost all parts of the USA, and in many other countries.</a:t>
            </a:r>
          </a:p>
          <a:p>
            <a:r>
              <a:rPr lang="en-US" sz="2800" dirty="0"/>
              <a:t>    </a:t>
            </a:r>
          </a:p>
        </p:txBody>
      </p:sp>
      <p:sp>
        <p:nvSpPr>
          <p:cNvPr id="9" name="Content Placeholder 8">
            <a:extLst>
              <a:ext uri="{FF2B5EF4-FFF2-40B4-BE49-F238E27FC236}">
                <a16:creationId xmlns:a16="http://schemas.microsoft.com/office/drawing/2014/main" id="{178CF9E9-0C40-4E55-8896-E93E66A3050D}"/>
              </a:ext>
            </a:extLst>
          </p:cNvPr>
          <p:cNvSpPr>
            <a:spLocks noGrp="1"/>
          </p:cNvSpPr>
          <p:nvPr>
            <p:ph idx="1"/>
          </p:nvPr>
        </p:nvSpPr>
        <p:spPr>
          <a:xfrm>
            <a:off x="1103312" y="3092334"/>
            <a:ext cx="8946541" cy="3624349"/>
          </a:xfrm>
        </p:spPr>
        <p:txBody>
          <a:bodyPr>
            <a:normAutofit/>
          </a:bodyPr>
          <a:lstStyle/>
          <a:p>
            <a:r>
              <a:rPr lang="en-US" sz="2400" dirty="0"/>
              <a:t>Poison Sumac grows primarily in wet areas in the eastern half of the country.</a:t>
            </a:r>
          </a:p>
          <a:p>
            <a:r>
              <a:rPr lang="en-US" sz="2400" dirty="0"/>
              <a:t>Poison Oak looks quite similar to Poison Ivy and tends to grow in dry, sandy areas in the Southeast.</a:t>
            </a:r>
          </a:p>
          <a:p>
            <a:r>
              <a:rPr lang="en-US" sz="2400" dirty="0"/>
              <a:t>Poison Ivy has two forms:  Eastern and Western.  </a:t>
            </a:r>
          </a:p>
          <a:p>
            <a:pPr lvl="1"/>
            <a:r>
              <a:rPr lang="en-US" sz="2000" dirty="0"/>
              <a:t>Western Poison Ivy is a ground vine only</a:t>
            </a:r>
          </a:p>
          <a:p>
            <a:pPr lvl="1"/>
            <a:r>
              <a:rPr lang="en-US" sz="2000" dirty="0"/>
              <a:t>Eastern Poison Ivy can  grow on the ground, climb trees and walls, and even appear to be a shrub.</a:t>
            </a:r>
          </a:p>
        </p:txBody>
      </p:sp>
    </p:spTree>
    <p:extLst>
      <p:ext uri="{BB962C8B-B14F-4D97-AF65-F5344CB8AC3E}">
        <p14:creationId xmlns:p14="http://schemas.microsoft.com/office/powerpoint/2010/main" val="10812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63EE-5EFC-4778-A948-4F18FE5FE5B7}"/>
              </a:ext>
            </a:extLst>
          </p:cNvPr>
          <p:cNvSpPr>
            <a:spLocks noGrp="1"/>
          </p:cNvSpPr>
          <p:nvPr>
            <p:ph type="title"/>
          </p:nvPr>
        </p:nvSpPr>
        <p:spPr>
          <a:xfrm>
            <a:off x="249383" y="452718"/>
            <a:ext cx="10191402" cy="1400530"/>
          </a:xfrm>
        </p:spPr>
        <p:txBody>
          <a:bodyPr/>
          <a:lstStyle/>
          <a:p>
            <a:pPr algn="ctr"/>
            <a:r>
              <a:rPr lang="en-US" dirty="0"/>
              <a:t>Examples of Poison Ivy and Poison Oak</a:t>
            </a:r>
          </a:p>
        </p:txBody>
      </p:sp>
      <p:pic>
        <p:nvPicPr>
          <p:cNvPr id="18" name="Content Placeholder 4">
            <a:extLst>
              <a:ext uri="{FF2B5EF4-FFF2-40B4-BE49-F238E27FC236}">
                <a16:creationId xmlns:a16="http://schemas.microsoft.com/office/drawing/2014/main" id="{3A067E00-6589-4BFD-9118-831DC38BA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346" y="1506624"/>
            <a:ext cx="3960778" cy="4923248"/>
          </a:xfrm>
        </p:spPr>
      </p:pic>
      <p:pic>
        <p:nvPicPr>
          <p:cNvPr id="19" name="Content Placeholder 3">
            <a:extLst>
              <a:ext uri="{FF2B5EF4-FFF2-40B4-BE49-F238E27FC236}">
                <a16:creationId xmlns:a16="http://schemas.microsoft.com/office/drawing/2014/main" id="{D862C09E-C2B3-49B5-988A-FC6A887D5D5E}"/>
              </a:ext>
            </a:extLst>
          </p:cNvPr>
          <p:cNvPicPr>
            <a:picLocks noChangeAspect="1"/>
          </p:cNvPicPr>
          <p:nvPr/>
        </p:nvPicPr>
        <p:blipFill>
          <a:blip r:embed="rId3"/>
          <a:stretch>
            <a:fillRect/>
          </a:stretch>
        </p:blipFill>
        <p:spPr>
          <a:xfrm>
            <a:off x="6878732" y="1506624"/>
            <a:ext cx="3945787" cy="4904614"/>
          </a:xfrm>
          <a:prstGeom prst="rect">
            <a:avLst/>
          </a:prstGeom>
        </p:spPr>
      </p:pic>
    </p:spTree>
    <p:extLst>
      <p:ext uri="{BB962C8B-B14F-4D97-AF65-F5344CB8AC3E}">
        <p14:creationId xmlns:p14="http://schemas.microsoft.com/office/powerpoint/2010/main" val="121541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2759-26F3-47FF-8860-E982434AC794}"/>
              </a:ext>
            </a:extLst>
          </p:cNvPr>
          <p:cNvSpPr>
            <a:spLocks noGrp="1"/>
          </p:cNvSpPr>
          <p:nvPr>
            <p:ph type="title"/>
          </p:nvPr>
        </p:nvSpPr>
        <p:spPr/>
        <p:txBody>
          <a:bodyPr/>
          <a:lstStyle/>
          <a:p>
            <a:r>
              <a:rPr lang="en-US" dirty="0"/>
              <a:t>A Picture of Poison Sumac</a:t>
            </a:r>
          </a:p>
        </p:txBody>
      </p:sp>
      <p:pic>
        <p:nvPicPr>
          <p:cNvPr id="7" name="Content Placeholder 3">
            <a:extLst>
              <a:ext uri="{FF2B5EF4-FFF2-40B4-BE49-F238E27FC236}">
                <a16:creationId xmlns:a16="http://schemas.microsoft.com/office/drawing/2014/main" id="{66B0BCC7-8E98-471F-ACA3-DCD750B884CA}"/>
              </a:ext>
            </a:extLst>
          </p:cNvPr>
          <p:cNvPicPr>
            <a:picLocks noGrp="1" noChangeAspect="1"/>
          </p:cNvPicPr>
          <p:nvPr>
            <p:ph idx="1"/>
          </p:nvPr>
        </p:nvPicPr>
        <p:blipFill>
          <a:blip r:embed="rId2"/>
          <a:stretch>
            <a:fillRect/>
          </a:stretch>
        </p:blipFill>
        <p:spPr>
          <a:xfrm>
            <a:off x="843526" y="2149810"/>
            <a:ext cx="5718602" cy="3608438"/>
          </a:xfrm>
          <a:prstGeom prst="rect">
            <a:avLst/>
          </a:prstGeom>
        </p:spPr>
      </p:pic>
      <p:sp>
        <p:nvSpPr>
          <p:cNvPr id="8" name="TextBox 7">
            <a:extLst>
              <a:ext uri="{FF2B5EF4-FFF2-40B4-BE49-F238E27FC236}">
                <a16:creationId xmlns:a16="http://schemas.microsoft.com/office/drawing/2014/main" id="{AC3B68DC-3243-4395-970F-77F10EF1B05A}"/>
              </a:ext>
            </a:extLst>
          </p:cNvPr>
          <p:cNvSpPr txBox="1"/>
          <p:nvPr/>
        </p:nvSpPr>
        <p:spPr>
          <a:xfrm>
            <a:off x="7784757" y="3241964"/>
            <a:ext cx="2266077" cy="461665"/>
          </a:xfrm>
          <a:prstGeom prst="rect">
            <a:avLst/>
          </a:prstGeom>
          <a:noFill/>
        </p:spPr>
        <p:txBody>
          <a:bodyPr wrap="square" rtlCol="0">
            <a:spAutoFit/>
          </a:bodyPr>
          <a:lstStyle/>
          <a:p>
            <a:r>
              <a:rPr lang="en-US" sz="2400" dirty="0"/>
              <a:t>Poison Sumac</a:t>
            </a:r>
          </a:p>
        </p:txBody>
      </p:sp>
    </p:spTree>
    <p:extLst>
      <p:ext uri="{BB962C8B-B14F-4D97-AF65-F5344CB8AC3E}">
        <p14:creationId xmlns:p14="http://schemas.microsoft.com/office/powerpoint/2010/main" val="124660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2759-26F3-47FF-8860-E982434AC794}"/>
              </a:ext>
            </a:extLst>
          </p:cNvPr>
          <p:cNvSpPr>
            <a:spLocks noGrp="1"/>
          </p:cNvSpPr>
          <p:nvPr>
            <p:ph type="title"/>
          </p:nvPr>
        </p:nvSpPr>
        <p:spPr/>
        <p:txBody>
          <a:bodyPr/>
          <a:lstStyle/>
          <a:p>
            <a:r>
              <a:rPr lang="en-US" dirty="0"/>
              <a:t>A Picture of Poison Oak</a:t>
            </a:r>
          </a:p>
        </p:txBody>
      </p:sp>
      <p:pic>
        <p:nvPicPr>
          <p:cNvPr id="9" name="Content Placeholder 3">
            <a:extLst>
              <a:ext uri="{FF2B5EF4-FFF2-40B4-BE49-F238E27FC236}">
                <a16:creationId xmlns:a16="http://schemas.microsoft.com/office/drawing/2014/main" id="{BAEBB139-AC84-4353-B44A-7F23CDEA1813}"/>
              </a:ext>
            </a:extLst>
          </p:cNvPr>
          <p:cNvPicPr>
            <a:picLocks noGrp="1" noChangeAspect="1"/>
          </p:cNvPicPr>
          <p:nvPr>
            <p:ph idx="1"/>
          </p:nvPr>
        </p:nvPicPr>
        <p:blipFill>
          <a:blip r:embed="rId2"/>
          <a:stretch>
            <a:fillRect/>
          </a:stretch>
        </p:blipFill>
        <p:spPr>
          <a:xfrm>
            <a:off x="829582" y="1853248"/>
            <a:ext cx="7798814" cy="4195762"/>
          </a:xfrm>
          <a:prstGeom prst="rect">
            <a:avLst/>
          </a:prstGeom>
        </p:spPr>
      </p:pic>
      <p:sp>
        <p:nvSpPr>
          <p:cNvPr id="8" name="TextBox 7">
            <a:extLst>
              <a:ext uri="{FF2B5EF4-FFF2-40B4-BE49-F238E27FC236}">
                <a16:creationId xmlns:a16="http://schemas.microsoft.com/office/drawing/2014/main" id="{AC3B68DC-3243-4395-970F-77F10EF1B05A}"/>
              </a:ext>
            </a:extLst>
          </p:cNvPr>
          <p:cNvSpPr txBox="1"/>
          <p:nvPr/>
        </p:nvSpPr>
        <p:spPr>
          <a:xfrm>
            <a:off x="8811867" y="3551155"/>
            <a:ext cx="2266077" cy="461665"/>
          </a:xfrm>
          <a:prstGeom prst="rect">
            <a:avLst/>
          </a:prstGeom>
          <a:noFill/>
        </p:spPr>
        <p:txBody>
          <a:bodyPr wrap="square" rtlCol="0">
            <a:spAutoFit/>
          </a:bodyPr>
          <a:lstStyle/>
          <a:p>
            <a:r>
              <a:rPr lang="en-US" sz="2400" dirty="0"/>
              <a:t>Poison Oak</a:t>
            </a:r>
          </a:p>
        </p:txBody>
      </p:sp>
    </p:spTree>
    <p:extLst>
      <p:ext uri="{BB962C8B-B14F-4D97-AF65-F5344CB8AC3E}">
        <p14:creationId xmlns:p14="http://schemas.microsoft.com/office/powerpoint/2010/main" val="169065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2759-26F3-47FF-8860-E982434AC794}"/>
              </a:ext>
            </a:extLst>
          </p:cNvPr>
          <p:cNvSpPr>
            <a:spLocks noGrp="1"/>
          </p:cNvSpPr>
          <p:nvPr>
            <p:ph type="title"/>
          </p:nvPr>
        </p:nvSpPr>
        <p:spPr/>
        <p:txBody>
          <a:bodyPr/>
          <a:lstStyle/>
          <a:p>
            <a:r>
              <a:rPr lang="en-US" dirty="0"/>
              <a:t>Two Pictures of Poison Ivy</a:t>
            </a:r>
          </a:p>
        </p:txBody>
      </p:sp>
      <p:sp>
        <p:nvSpPr>
          <p:cNvPr id="8" name="TextBox 7">
            <a:extLst>
              <a:ext uri="{FF2B5EF4-FFF2-40B4-BE49-F238E27FC236}">
                <a16:creationId xmlns:a16="http://schemas.microsoft.com/office/drawing/2014/main" id="{AC3B68DC-3243-4395-970F-77F10EF1B05A}"/>
              </a:ext>
            </a:extLst>
          </p:cNvPr>
          <p:cNvSpPr txBox="1"/>
          <p:nvPr/>
        </p:nvSpPr>
        <p:spPr>
          <a:xfrm>
            <a:off x="7438767" y="5949890"/>
            <a:ext cx="2266077" cy="461665"/>
          </a:xfrm>
          <a:prstGeom prst="rect">
            <a:avLst/>
          </a:prstGeom>
          <a:noFill/>
        </p:spPr>
        <p:txBody>
          <a:bodyPr wrap="square" rtlCol="0">
            <a:spAutoFit/>
          </a:bodyPr>
          <a:lstStyle/>
          <a:p>
            <a:r>
              <a:rPr lang="en-US" sz="2400" dirty="0"/>
              <a:t>Poison Ivy</a:t>
            </a:r>
          </a:p>
        </p:txBody>
      </p:sp>
      <p:pic>
        <p:nvPicPr>
          <p:cNvPr id="9" name="Content Placeholder 3">
            <a:extLst>
              <a:ext uri="{FF2B5EF4-FFF2-40B4-BE49-F238E27FC236}">
                <a16:creationId xmlns:a16="http://schemas.microsoft.com/office/drawing/2014/main" id="{E9377964-B974-44E5-9226-39C0C3AA59E8}"/>
              </a:ext>
            </a:extLst>
          </p:cNvPr>
          <p:cNvPicPr>
            <a:picLocks noGrp="1" noChangeAspect="1"/>
          </p:cNvPicPr>
          <p:nvPr>
            <p:ph idx="1"/>
          </p:nvPr>
        </p:nvPicPr>
        <p:blipFill>
          <a:blip r:embed="rId2"/>
          <a:stretch>
            <a:fillRect/>
          </a:stretch>
        </p:blipFill>
        <p:spPr>
          <a:xfrm>
            <a:off x="646111" y="2072154"/>
            <a:ext cx="4789831" cy="3587584"/>
          </a:xfrm>
          <a:prstGeom prst="rect">
            <a:avLst/>
          </a:prstGeom>
        </p:spPr>
      </p:pic>
      <p:pic>
        <p:nvPicPr>
          <p:cNvPr id="10" name="Content Placeholder 3">
            <a:extLst>
              <a:ext uri="{FF2B5EF4-FFF2-40B4-BE49-F238E27FC236}">
                <a16:creationId xmlns:a16="http://schemas.microsoft.com/office/drawing/2014/main" id="{985C194A-647C-4AD9-AFB2-AFD35995480B}"/>
              </a:ext>
            </a:extLst>
          </p:cNvPr>
          <p:cNvPicPr>
            <a:picLocks noChangeAspect="1"/>
          </p:cNvPicPr>
          <p:nvPr/>
        </p:nvPicPr>
        <p:blipFill>
          <a:blip r:embed="rId3"/>
          <a:stretch>
            <a:fillRect/>
          </a:stretch>
        </p:blipFill>
        <p:spPr>
          <a:xfrm>
            <a:off x="6247929" y="2072154"/>
            <a:ext cx="5826161" cy="3658829"/>
          </a:xfrm>
          <a:prstGeom prst="rect">
            <a:avLst/>
          </a:prstGeom>
        </p:spPr>
      </p:pic>
    </p:spTree>
    <p:extLst>
      <p:ext uri="{BB962C8B-B14F-4D97-AF65-F5344CB8AC3E}">
        <p14:creationId xmlns:p14="http://schemas.microsoft.com/office/powerpoint/2010/main" val="15598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D3CA-BA85-4F51-A5C5-43DBF7AA5B94}"/>
              </a:ext>
            </a:extLst>
          </p:cNvPr>
          <p:cNvSpPr>
            <a:spLocks noGrp="1"/>
          </p:cNvSpPr>
          <p:nvPr>
            <p:ph type="title"/>
          </p:nvPr>
        </p:nvSpPr>
        <p:spPr/>
        <p:txBody>
          <a:bodyPr/>
          <a:lstStyle/>
          <a:p>
            <a:pPr algn="ctr"/>
            <a:r>
              <a:rPr lang="en-US" dirty="0"/>
              <a:t>Preventing the rash</a:t>
            </a:r>
          </a:p>
        </p:txBody>
      </p:sp>
      <p:sp>
        <p:nvSpPr>
          <p:cNvPr id="6" name="Content Placeholder 5">
            <a:extLst>
              <a:ext uri="{FF2B5EF4-FFF2-40B4-BE49-F238E27FC236}">
                <a16:creationId xmlns:a16="http://schemas.microsoft.com/office/drawing/2014/main" id="{05B3EB3D-30CF-4C95-B95D-8C844EFABCF3}"/>
              </a:ext>
            </a:extLst>
          </p:cNvPr>
          <p:cNvSpPr>
            <a:spLocks noGrp="1"/>
          </p:cNvSpPr>
          <p:nvPr>
            <p:ph idx="1"/>
          </p:nvPr>
        </p:nvSpPr>
        <p:spPr>
          <a:xfrm>
            <a:off x="1103312" y="1712422"/>
            <a:ext cx="8946541" cy="4535977"/>
          </a:xfrm>
        </p:spPr>
        <p:txBody>
          <a:bodyPr>
            <a:normAutofit lnSpcReduction="10000"/>
          </a:bodyPr>
          <a:lstStyle/>
          <a:p>
            <a:r>
              <a:rPr lang="en-US" sz="2400" dirty="0"/>
              <a:t>FIRST:   avoid contact if at all possible.</a:t>
            </a:r>
          </a:p>
          <a:p>
            <a:r>
              <a:rPr lang="en-US" sz="2400" dirty="0"/>
              <a:t>If you suspect that you have been in contact with poison ivy, immediately wash the exposed skin with soap and warm water, or TECNU if it is available.   This must be done within 2 hours to be effective.</a:t>
            </a:r>
          </a:p>
          <a:p>
            <a:r>
              <a:rPr lang="en-US" sz="2400" dirty="0"/>
              <a:t>Make sure to wash clothing (standard laundry soap will disperse the oil) AND your tools.   The oil can remain on clothing and tools for months.</a:t>
            </a:r>
          </a:p>
          <a:p>
            <a:r>
              <a:rPr lang="en-US" sz="2400" dirty="0"/>
              <a:t>The rash is NOT CONTAGIOUS . . . You can’t get it from someone who has a poison ivy rash.</a:t>
            </a:r>
          </a:p>
          <a:p>
            <a:r>
              <a:rPr lang="en-US" sz="2400" dirty="0"/>
              <a:t>AVOID burning poison ivy, the smoke can carry the oil.</a:t>
            </a:r>
          </a:p>
        </p:txBody>
      </p:sp>
    </p:spTree>
    <p:extLst>
      <p:ext uri="{BB962C8B-B14F-4D97-AF65-F5344CB8AC3E}">
        <p14:creationId xmlns:p14="http://schemas.microsoft.com/office/powerpoint/2010/main" val="240017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8A8F-3DEE-4804-8484-B52AF13A0489}"/>
              </a:ext>
            </a:extLst>
          </p:cNvPr>
          <p:cNvSpPr>
            <a:spLocks noGrp="1"/>
          </p:cNvSpPr>
          <p:nvPr>
            <p:ph type="title"/>
          </p:nvPr>
        </p:nvSpPr>
        <p:spPr/>
        <p:txBody>
          <a:bodyPr/>
          <a:lstStyle/>
          <a:p>
            <a:r>
              <a:rPr lang="en-US" dirty="0"/>
              <a:t>Treating the Poison Ivy rash</a:t>
            </a:r>
          </a:p>
        </p:txBody>
      </p:sp>
      <p:sp>
        <p:nvSpPr>
          <p:cNvPr id="3" name="Content Placeholder 2">
            <a:extLst>
              <a:ext uri="{FF2B5EF4-FFF2-40B4-BE49-F238E27FC236}">
                <a16:creationId xmlns:a16="http://schemas.microsoft.com/office/drawing/2014/main" id="{5C23F930-95D7-4435-9ADE-B7EC08F4D059}"/>
              </a:ext>
            </a:extLst>
          </p:cNvPr>
          <p:cNvSpPr>
            <a:spLocks noGrp="1"/>
          </p:cNvSpPr>
          <p:nvPr>
            <p:ph idx="1"/>
          </p:nvPr>
        </p:nvSpPr>
        <p:spPr/>
        <p:txBody>
          <a:bodyPr>
            <a:normAutofit/>
          </a:bodyPr>
          <a:lstStyle/>
          <a:p>
            <a:pPr lvl="0"/>
            <a:r>
              <a:rPr lang="en-US" sz="2800" dirty="0"/>
              <a:t>You can manage mild to moderate poison ivy at home.   </a:t>
            </a:r>
          </a:p>
          <a:p>
            <a:pPr lvl="1"/>
            <a:r>
              <a:rPr lang="en-US" sz="2600" dirty="0"/>
              <a:t>Cool compresses can be soothing</a:t>
            </a:r>
          </a:p>
          <a:p>
            <a:pPr lvl="1"/>
            <a:r>
              <a:rPr lang="en-US" sz="2600" dirty="0"/>
              <a:t>Heat (hot shower or hair dryer) will cause the rash to itch intensely for a short time, but may eliminate the itch for up to 8 hours</a:t>
            </a:r>
          </a:p>
          <a:p>
            <a:pPr lvl="1"/>
            <a:r>
              <a:rPr lang="en-US" sz="2600" dirty="0"/>
              <a:t>Calamine lotion helps with oozing areas</a:t>
            </a:r>
          </a:p>
          <a:p>
            <a:r>
              <a:rPr lang="en-US" sz="2800" dirty="0"/>
              <a:t>The rash usually lasts 7 – 14 days.</a:t>
            </a:r>
          </a:p>
        </p:txBody>
      </p:sp>
    </p:spTree>
    <p:extLst>
      <p:ext uri="{BB962C8B-B14F-4D97-AF65-F5344CB8AC3E}">
        <p14:creationId xmlns:p14="http://schemas.microsoft.com/office/powerpoint/2010/main" val="178153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F78-6446-4564-9A80-7D0937DD6957}"/>
              </a:ext>
            </a:extLst>
          </p:cNvPr>
          <p:cNvSpPr>
            <a:spLocks noGrp="1"/>
          </p:cNvSpPr>
          <p:nvPr>
            <p:ph type="title"/>
          </p:nvPr>
        </p:nvSpPr>
        <p:spPr/>
        <p:txBody>
          <a:bodyPr/>
          <a:lstStyle/>
          <a:p>
            <a:r>
              <a:rPr lang="en-US" dirty="0"/>
              <a:t>Treating severe Poison Ivy</a:t>
            </a:r>
          </a:p>
        </p:txBody>
      </p:sp>
      <p:sp>
        <p:nvSpPr>
          <p:cNvPr id="3" name="Content Placeholder 2">
            <a:extLst>
              <a:ext uri="{FF2B5EF4-FFF2-40B4-BE49-F238E27FC236}">
                <a16:creationId xmlns:a16="http://schemas.microsoft.com/office/drawing/2014/main" id="{AD2035C4-4C7D-4222-A9D1-71BF644094AC}"/>
              </a:ext>
            </a:extLst>
          </p:cNvPr>
          <p:cNvSpPr>
            <a:spLocks noGrp="1"/>
          </p:cNvSpPr>
          <p:nvPr>
            <p:ph idx="1"/>
          </p:nvPr>
        </p:nvSpPr>
        <p:spPr>
          <a:xfrm>
            <a:off x="1103312" y="1512916"/>
            <a:ext cx="8946541" cy="4735483"/>
          </a:xfrm>
        </p:spPr>
        <p:txBody>
          <a:bodyPr>
            <a:normAutofit/>
          </a:bodyPr>
          <a:lstStyle/>
          <a:p>
            <a:pPr lvl="0"/>
            <a:r>
              <a:rPr lang="en-US" sz="2800" dirty="0"/>
              <a:t>If you develop a severe rash, consider seeking medical assistance.   A course of an oral steroid (like prednisone or </a:t>
            </a:r>
            <a:r>
              <a:rPr lang="en-US" sz="2800" dirty="0" err="1"/>
              <a:t>decadron</a:t>
            </a:r>
            <a:r>
              <a:rPr lang="en-US" sz="2800" dirty="0"/>
              <a:t>) can allow the rash to resolve much more quickly.   However, don’t discontinue the steroid too early (at least 7 days) or the rash could recur.</a:t>
            </a:r>
          </a:p>
          <a:p>
            <a:pPr lvl="0"/>
            <a:r>
              <a:rPr lang="en-US" sz="2800" dirty="0"/>
              <a:t>Topical steroid creams can also be helpful and some of these are over the counter.</a:t>
            </a:r>
          </a:p>
        </p:txBody>
      </p:sp>
    </p:spTree>
    <p:extLst>
      <p:ext uri="{BB962C8B-B14F-4D97-AF65-F5344CB8AC3E}">
        <p14:creationId xmlns:p14="http://schemas.microsoft.com/office/powerpoint/2010/main" val="2191426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5774</TotalTime>
  <Words>422</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Poison Ivy, Oak and Sumac</vt:lpstr>
      <vt:lpstr>Overview</vt:lpstr>
      <vt:lpstr>Examples of Poison Ivy and Poison Oak</vt:lpstr>
      <vt:lpstr>A Picture of Poison Sumac</vt:lpstr>
      <vt:lpstr>A Picture of Poison Oak</vt:lpstr>
      <vt:lpstr>Two Pictures of Poison Ivy</vt:lpstr>
      <vt:lpstr>Preventing the rash</vt:lpstr>
      <vt:lpstr>Treating the Poison Ivy rash</vt:lpstr>
      <vt:lpstr>Treating severe Poison Ivy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 Borne Disease</dc:title>
  <dc:creator>Stephen Leighton</dc:creator>
  <cp:lastModifiedBy>Lt Col Stephen Leighton</cp:lastModifiedBy>
  <cp:revision>14</cp:revision>
  <dcterms:created xsi:type="dcterms:W3CDTF">2018-07-03T20:14:29Z</dcterms:created>
  <dcterms:modified xsi:type="dcterms:W3CDTF">2019-07-06T21:22:12Z</dcterms:modified>
</cp:coreProperties>
</file>