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3" r:id="rId16"/>
    <p:sldId id="270" r:id="rId17"/>
    <p:sldId id="271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A477-7EF3-4FF9-B631-CDB95AC6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080" y="1628775"/>
            <a:ext cx="8825658" cy="3329581"/>
          </a:xfrm>
        </p:spPr>
        <p:txBody>
          <a:bodyPr/>
          <a:lstStyle/>
          <a:p>
            <a:r>
              <a:rPr lang="en-US" dirty="0"/>
              <a:t>SNAKEBITE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10E3-D895-4E30-8D23-A04692232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130" y="5177430"/>
            <a:ext cx="8825658" cy="8614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6673CC-38D7-4B93-9FA3-5601CC23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43841"/>
            <a:ext cx="9404723" cy="1400530"/>
          </a:xfrm>
        </p:spPr>
        <p:txBody>
          <a:bodyPr/>
          <a:lstStyle/>
          <a:p>
            <a:r>
              <a:rPr lang="en-US" dirty="0"/>
              <a:t>Where Do We Find Snakes?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B0973EB-7E2D-4740-A959-F8404F393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2"/>
          <a:stretch/>
        </p:blipFill>
        <p:spPr bwMode="auto">
          <a:xfrm>
            <a:off x="1762125" y="4315555"/>
            <a:ext cx="2845385" cy="236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F33648A-3BF0-488F-B589-28C5D133AE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5680170" y="4315556"/>
            <a:ext cx="3212818" cy="22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5658E45-9A4C-4F10-95CE-717E37937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766134" cy="22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B99069E9-FAD4-4B8E-8BFF-865C6B636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70" y="1447800"/>
            <a:ext cx="3197130" cy="239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4118-5EFD-41C6-A3E5-1A964B5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You Are Bitten By a Snake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4E6A7-4E45-4CBC-BDE9-14E2CF28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752600"/>
            <a:ext cx="5962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9510-FE31-46F3-9739-56A94064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 Viper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E2A42-7469-41A5-BBD8-925A794F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6" y="1803926"/>
            <a:ext cx="7341833" cy="460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4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BFF6-A4B9-4AB0-B6E1-8A050990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Will Leave a Mark!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174E29C-37C7-41EA-B3F4-CC72E671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64" y="202115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89CBC-E8CC-4A83-816D-8B20BE21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is the Risk?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C9E72-E830-4EC7-BEB0-652150D4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8,000 venomous snakebites per year in US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8 deaths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Almost ALL people live </a:t>
            </a:r>
            <a:r>
              <a:rPr lang="en-US" altLang="en-US" sz="3600" b="1" i="1" kern="0" dirty="0">
                <a:solidFill>
                  <a:srgbClr val="FF0000"/>
                </a:solidFill>
                <a:latin typeface="Calibri" pitchFamily="34" charset="0"/>
                <a:ea typeface="+mn-ea"/>
                <a:cs typeface="+mn-cs"/>
              </a:rPr>
              <a:t>DESPITE</a:t>
            </a:r>
            <a:r>
              <a:rPr lang="en-US" altLang="en-US" sz="3600" b="1" kern="0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what is done to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2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9FEB-AFFF-49CF-93BB-1162526B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Bitten?</a:t>
            </a:r>
            <a:br>
              <a:rPr lang="en-US" dirty="0"/>
            </a:br>
            <a:r>
              <a:rPr lang="en-US" dirty="0"/>
              <a:t>		</a:t>
            </a:r>
            <a:r>
              <a:rPr lang="en-US" sz="2800" b="1" i="1" dirty="0">
                <a:solidFill>
                  <a:srgbClr val="FF0000"/>
                </a:solidFill>
              </a:rPr>
              <a:t>Hey ya’ll watch this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E07-833C-4F85-9017-8A6D5CAF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42855" cy="4195481"/>
          </a:xfrm>
        </p:spPr>
        <p:txBody>
          <a:bodyPr/>
          <a:lstStyle/>
          <a:p>
            <a:r>
              <a:rPr lang="en-US" dirty="0"/>
              <a:t>Majority of snakebites occur during intentional interaction with snake</a:t>
            </a:r>
          </a:p>
          <a:p>
            <a:r>
              <a:rPr lang="en-US" dirty="0"/>
              <a:t>White males 25-34 years old</a:t>
            </a:r>
          </a:p>
          <a:p>
            <a:r>
              <a:rPr lang="en-US" dirty="0"/>
              <a:t>Alcohol and/or drugs impairment are common</a:t>
            </a:r>
          </a:p>
          <a:p>
            <a:r>
              <a:rPr lang="en-US" dirty="0"/>
              <a:t>Frequently occur while trying to catch or kill a wild snake</a:t>
            </a:r>
          </a:p>
          <a:p>
            <a:r>
              <a:rPr lang="en-US" dirty="0"/>
              <a:t>Where is the bite?</a:t>
            </a:r>
          </a:p>
          <a:p>
            <a:pPr lvl="1"/>
            <a:r>
              <a:rPr lang="en-US" dirty="0"/>
              <a:t>Intentional Interaction</a:t>
            </a:r>
          </a:p>
          <a:p>
            <a:pPr lvl="2"/>
            <a:r>
              <a:rPr lang="en-US" dirty="0"/>
              <a:t>Upper extremities</a:t>
            </a:r>
          </a:p>
          <a:p>
            <a:pPr lvl="1"/>
            <a:r>
              <a:rPr lang="en-US" dirty="0"/>
              <a:t>Accidental contact with snake</a:t>
            </a:r>
          </a:p>
          <a:p>
            <a:pPr lvl="2"/>
            <a:r>
              <a:rPr lang="en-US" dirty="0"/>
              <a:t>Lower extremities (foot and ankle)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3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6BF3-5940-4F41-A635-1A6B347A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Affects Severity of Bite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F210B-52B0-4403-BA65-DDEBAA99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2" y="1600200"/>
            <a:ext cx="10055274" cy="4648199"/>
          </a:xfrm>
        </p:spPr>
        <p:txBody>
          <a:bodyPr>
            <a:normAutofit fontScale="92500" lnSpcReduction="20000"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Don’t despair, all is not lost	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</a:rPr>
              <a:t>Dry bite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000" b="1" kern="0" dirty="0">
                <a:latin typeface="Calibri" pitchFamily="34" charset="0"/>
              </a:rPr>
              <a:t>No venom is injected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</a:rPr>
              <a:t>You are injected with venom – what affects the outcome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</a:rPr>
              <a:t>Size and age of snake (young snakes can be worse than older snakes)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</a:rPr>
              <a:t>When was snake’s last meal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</a:rPr>
              <a:t>Threat perceived by the snake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</a:rPr>
              <a:t>Emotional state of snake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</a:rPr>
              <a:t>Size and age of the victim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endParaRPr lang="en-US" altLang="en-US" sz="3200" b="1" kern="0" dirty="0">
              <a:latin typeface="Calibri" pitchFamily="34" charset="0"/>
              <a:ea typeface="+mn-ea"/>
              <a:cs typeface="+mn-cs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endParaRPr lang="en-US" altLang="en-US" sz="3200" b="1" kern="0" dirty="0">
              <a:solidFill>
                <a:srgbClr val="333333"/>
              </a:solidFill>
              <a:latin typeface="Calibri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1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028F-CECF-4614-AE7F-C7F5ED91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of Snakebite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9FFA-DB03-4F2F-B520-8F8F5965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Severe pain at bite site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 Redness and swelling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Puncture wound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Numbness and tingling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Nausea or vomiting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Breathing difficulty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600" b="1" kern="0" dirty="0">
                <a:latin typeface="Calibri" pitchFamily="34" charset="0"/>
                <a:ea typeface="+mn-ea"/>
                <a:cs typeface="+mn-cs"/>
              </a:rPr>
              <a:t>Vision disturbance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91CE7-7E42-4847-BF88-437900019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14" y="2052918"/>
            <a:ext cx="5761423" cy="385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23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14DF-6EBB-4839-9635-AB10F4E2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Snakebite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42AF-3435-4702-857A-3F882DF0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26960"/>
            <a:ext cx="8946541" cy="4721440"/>
          </a:xfrm>
        </p:spPr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Don’t get anyone else bitten!!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Lay the person down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Bite at level of heart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Keep calm and at rest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Treat the wound with usual first </a:t>
            </a:r>
            <a:r>
              <a:rPr lang="en-US" altLang="en-US" sz="3200" b="1" kern="0">
                <a:latin typeface="Calibri" pitchFamily="34" charset="0"/>
                <a:ea typeface="+mn-ea"/>
                <a:cs typeface="+mn-cs"/>
              </a:rPr>
              <a:t>aid measures</a:t>
            </a:r>
            <a:endParaRPr lang="en-US" altLang="en-US" sz="3200" b="1" kern="0" dirty="0">
              <a:latin typeface="Calibri" pitchFamily="34" charset="0"/>
              <a:ea typeface="+mn-ea"/>
              <a:cs typeface="+mn-cs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Apply a splint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Remove tight clothing, shoes or jewelry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solidFill>
                  <a:prstClr val="white"/>
                </a:solidFill>
                <a:latin typeface="Calibri" pitchFamily="34" charset="0"/>
              </a:rPr>
              <a:t>Evacuate on a Stretcher!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Call 911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0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C8F7-CDC7-4A72-A003-89C0135D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No, No, No……NEVER!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02FD6-F98E-4526-A50C-485768299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14" y="1618595"/>
            <a:ext cx="33528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0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6735-EE19-4DE9-A4AD-9EC72631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Categories of Snakes in the USA</a:t>
            </a:r>
            <a:br>
              <a:rPr lang="en-US" dirty="0"/>
            </a:br>
            <a:r>
              <a:rPr lang="en-US" dirty="0"/>
              <a:t>		</a:t>
            </a:r>
            <a:r>
              <a:rPr lang="en-US" sz="2800" dirty="0"/>
              <a:t>(For our purposes)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632CC-F4DF-4134-A34D-F65E4D5A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Non-venomous Snakes</a:t>
            </a:r>
          </a:p>
          <a:p>
            <a:endParaRPr lang="en-US" dirty="0"/>
          </a:p>
          <a:p>
            <a:r>
              <a:rPr lang="en-US" dirty="0"/>
              <a:t>Venomous Snakes</a:t>
            </a:r>
          </a:p>
          <a:p>
            <a:pPr lvl="1"/>
            <a:r>
              <a:rPr lang="en-US" dirty="0"/>
              <a:t>Pit Vipers</a:t>
            </a:r>
          </a:p>
          <a:p>
            <a:pPr lvl="2"/>
            <a:r>
              <a:rPr lang="en-US" dirty="0"/>
              <a:t>Rattlesnakes</a:t>
            </a:r>
          </a:p>
          <a:p>
            <a:pPr lvl="2"/>
            <a:r>
              <a:rPr lang="en-US" dirty="0"/>
              <a:t>Copperheads</a:t>
            </a:r>
          </a:p>
          <a:p>
            <a:pPr lvl="2"/>
            <a:r>
              <a:rPr lang="en-US" dirty="0"/>
              <a:t>Water Moccasins</a:t>
            </a:r>
          </a:p>
          <a:p>
            <a:pPr lvl="1"/>
            <a:r>
              <a:rPr lang="en-US" dirty="0"/>
              <a:t>Coral Snakes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51A0C2-6DED-4D81-9173-00B7AB513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90" y="2520295"/>
            <a:ext cx="35052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5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A435-687A-490C-B4E6-2438B1CF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5A845-377F-4A98-BBE7-B39C2E95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0124"/>
            <a:ext cx="8946541" cy="4588275"/>
          </a:xfrm>
        </p:spPr>
        <p:txBody>
          <a:bodyPr>
            <a:normAutofit fontScale="92500"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Molest the snake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Delay medical attention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Apply a tourniquet or constricting band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Perform kitchen-table surgery (No “X” </a:t>
            </a:r>
            <a:r>
              <a:rPr lang="en-US" altLang="en-US" sz="3200" b="1" kern="0">
                <a:latin typeface="Calibri" pitchFamily="34" charset="0"/>
                <a:ea typeface="+mn-ea"/>
                <a:cs typeface="+mn-cs"/>
              </a:rPr>
              <a:t>over the bite)</a:t>
            </a:r>
            <a:endParaRPr lang="en-US" altLang="en-US" sz="3200" b="1" kern="0" dirty="0">
              <a:latin typeface="Calibri" pitchFamily="34" charset="0"/>
              <a:ea typeface="+mn-ea"/>
              <a:cs typeface="+mn-cs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Suck out the venom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Apply ice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"/>
            </a:pPr>
            <a:r>
              <a:rPr lang="en-US" altLang="en-US" sz="3200" b="1" kern="0" dirty="0">
                <a:latin typeface="Calibri" pitchFamily="34" charset="0"/>
                <a:ea typeface="+mn-ea"/>
                <a:cs typeface="+mn-cs"/>
              </a:rPr>
              <a:t>Give alcohol as painkiller (It really isn’t snake bite medicine)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2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4B46-0E1C-4AC2-8278-856AED9B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the Difference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33362-F9AC-4D59-924B-E770D68E9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150A1F-9F53-49AF-9CBB-8F0C7201C3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 Venomous Snake</a:t>
            </a:r>
          </a:p>
          <a:p>
            <a:pPr lvl="1"/>
            <a:r>
              <a:rPr lang="en-US" dirty="0"/>
              <a:t>Rounded Head</a:t>
            </a:r>
          </a:p>
          <a:p>
            <a:pPr lvl="1"/>
            <a:r>
              <a:rPr lang="en-US" dirty="0"/>
              <a:t>Round Pupil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Pit Viper (Venomous)</a:t>
            </a:r>
          </a:p>
          <a:p>
            <a:pPr lvl="1"/>
            <a:r>
              <a:rPr lang="en-US" dirty="0"/>
              <a:t>Triangular Head</a:t>
            </a:r>
          </a:p>
          <a:p>
            <a:pPr lvl="1"/>
            <a:r>
              <a:rPr lang="en-US" dirty="0"/>
              <a:t>Elliptical Pupil</a:t>
            </a:r>
          </a:p>
          <a:p>
            <a:pPr lvl="1"/>
            <a:r>
              <a:rPr lang="en-US" dirty="0"/>
              <a:t>Pit between eye and nostril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1520D91-557F-4E98-8238-98E64B7EC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946800" y="1555951"/>
            <a:ext cx="4527485" cy="48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5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1DEA3B5-1B4F-4DEF-9323-03727B2A1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3" b="13560"/>
          <a:stretch/>
        </p:blipFill>
        <p:spPr bwMode="auto">
          <a:xfrm>
            <a:off x="1979720" y="3661651"/>
            <a:ext cx="1886232" cy="259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63ED8-9917-4064-B8F0-B129ED96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the Difference #2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8EBBB02-B6DF-472D-89FB-B1BFD6A38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3" b="13560"/>
          <a:stretch/>
        </p:blipFill>
        <p:spPr bwMode="auto">
          <a:xfrm>
            <a:off x="1979720" y="1523832"/>
            <a:ext cx="1886232" cy="2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0D03B6-1DAD-4804-B858-824042A793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 Venomous</a:t>
            </a:r>
          </a:p>
          <a:p>
            <a:pPr lvl="1"/>
            <a:r>
              <a:rPr lang="en-US" dirty="0"/>
              <a:t>Rounded Head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Venomous</a:t>
            </a:r>
          </a:p>
          <a:p>
            <a:pPr lvl="1"/>
            <a:r>
              <a:rPr lang="en-US" dirty="0"/>
              <a:t>Triangular or Arrowhead Head</a:t>
            </a:r>
          </a:p>
        </p:txBody>
      </p:sp>
    </p:spTree>
    <p:extLst>
      <p:ext uri="{BB962C8B-B14F-4D97-AF65-F5344CB8AC3E}">
        <p14:creationId xmlns:p14="http://schemas.microsoft.com/office/powerpoint/2010/main" val="21652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E9F0-AC7F-4E28-A372-7D56EE27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43841"/>
            <a:ext cx="9404723" cy="1400530"/>
          </a:xfrm>
        </p:spPr>
        <p:txBody>
          <a:bodyPr/>
          <a:lstStyle/>
          <a:p>
            <a:r>
              <a:rPr lang="en-US" dirty="0"/>
              <a:t>How to Tell the Difference #3</a:t>
            </a:r>
            <a:br>
              <a:rPr lang="en-US" dirty="0"/>
            </a:br>
            <a:r>
              <a:rPr lang="en-US" dirty="0"/>
              <a:t>		</a:t>
            </a:r>
            <a:r>
              <a:rPr lang="en-US" sz="2800" dirty="0"/>
              <a:t>For the Foolhardy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D7513F6-8902-4E4C-B34F-FF549249AC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0" r="59491" b="-1"/>
          <a:stretch/>
        </p:blipFill>
        <p:spPr bwMode="auto">
          <a:xfrm>
            <a:off x="1595677" y="2141582"/>
            <a:ext cx="1964548" cy="20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A3D5C29-4AE0-4E29-8559-9E0BE3218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4" t="55357"/>
          <a:stretch/>
        </p:blipFill>
        <p:spPr bwMode="auto">
          <a:xfrm>
            <a:off x="1595677" y="4208016"/>
            <a:ext cx="1964548" cy="201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3008C96-58FF-4DCD-A047-E317C203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69" y="4496350"/>
            <a:ext cx="772356" cy="7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9AACC-FBD1-498E-A91C-15A27AD53A15}"/>
              </a:ext>
            </a:extLst>
          </p:cNvPr>
          <p:cNvSpPr txBox="1"/>
          <p:nvPr/>
        </p:nvSpPr>
        <p:spPr>
          <a:xfrm>
            <a:off x="5348472" y="2210540"/>
            <a:ext cx="478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Venomous</a:t>
            </a:r>
          </a:p>
          <a:p>
            <a:r>
              <a:rPr lang="en-US" dirty="0"/>
              <a:t>	Split Tail Plates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41359-9B09-4FD2-9E3D-6907583151FC}"/>
              </a:ext>
            </a:extLst>
          </p:cNvPr>
          <p:cNvSpPr txBox="1"/>
          <p:nvPr/>
        </p:nvSpPr>
        <p:spPr>
          <a:xfrm>
            <a:off x="5655076" y="4496350"/>
            <a:ext cx="297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Venomous</a:t>
            </a:r>
          </a:p>
          <a:p>
            <a:r>
              <a:rPr lang="en-US" dirty="0"/>
              <a:t>	Single Tail Plates</a:t>
            </a:r>
          </a:p>
        </p:txBody>
      </p:sp>
    </p:spTree>
    <p:extLst>
      <p:ext uri="{BB962C8B-B14F-4D97-AF65-F5344CB8AC3E}">
        <p14:creationId xmlns:p14="http://schemas.microsoft.com/office/powerpoint/2010/main" val="320466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336E-8688-46A2-BDD4-A8282342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Diamondback Rattlesnake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E7BF0FB-3CB6-41FB-9215-CBCEB12CB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19213"/>
            <a:ext cx="7000875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4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5C13-B2EE-483C-BA65-0FB0F350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Copperhead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BDDE9AE-AA8D-4149-8194-82E2A853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66" y="1318886"/>
            <a:ext cx="6720396" cy="53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9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999E-9FDE-4737-823B-DD1EFC29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Moccasin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E365D0A-C4CE-4464-97A2-98EC9422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9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70AB-EE16-4A02-9689-3388DE56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917620"/>
          </a:xfrm>
        </p:spPr>
        <p:txBody>
          <a:bodyPr/>
          <a:lstStyle/>
          <a:p>
            <a:r>
              <a:rPr lang="en-US" dirty="0"/>
              <a:t>Coral Snake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“Red next to yellow, You’re a dead fellow”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E8DA9C-8DD7-4044-B4EA-57D9A8A55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40" y="2180944"/>
            <a:ext cx="636746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65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6096</TotalTime>
  <Words>324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</vt:lpstr>
      <vt:lpstr>SNAKEBITE</vt:lpstr>
      <vt:lpstr>2 Categories of Snakes in the USA   (For our purposes)</vt:lpstr>
      <vt:lpstr>How to Tell the Difference</vt:lpstr>
      <vt:lpstr>How to Tell the Difference #2</vt:lpstr>
      <vt:lpstr>How to Tell the Difference #3   For the Foolhardy</vt:lpstr>
      <vt:lpstr>Eastern Diamondback Rattlesnake</vt:lpstr>
      <vt:lpstr>Copperhead</vt:lpstr>
      <vt:lpstr>Water Moccasin</vt:lpstr>
      <vt:lpstr>Coral Snake  “Red next to yellow, You’re a dead fellow”</vt:lpstr>
      <vt:lpstr>Where Do We Find Snakes?</vt:lpstr>
      <vt:lpstr>So, You Are Bitten By a Snake</vt:lpstr>
      <vt:lpstr>Pit Viper</vt:lpstr>
      <vt:lpstr>It Will Leave a Mark!</vt:lpstr>
      <vt:lpstr>So, What is the Risk?</vt:lpstr>
      <vt:lpstr>Who is Bitten?   Hey ya’ll watch this!</vt:lpstr>
      <vt:lpstr>What Affects Severity of Bite</vt:lpstr>
      <vt:lpstr>Signs and Symptoms of Snakebite</vt:lpstr>
      <vt:lpstr>Treatment of Snakebite</vt:lpstr>
      <vt:lpstr>No, No, No……NEVER!</vt:lpstr>
      <vt:lpstr>Do Not: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 Borne Disease</dc:title>
  <dc:creator>Stephen Leighton</dc:creator>
  <cp:lastModifiedBy>Lt Col Stephen Leighton</cp:lastModifiedBy>
  <cp:revision>30</cp:revision>
  <dcterms:created xsi:type="dcterms:W3CDTF">2018-07-03T20:14:29Z</dcterms:created>
  <dcterms:modified xsi:type="dcterms:W3CDTF">2019-07-06T21:23:13Z</dcterms:modified>
</cp:coreProperties>
</file>